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7"/>
  </p:notesMasterIdLst>
  <p:sldIdLst>
    <p:sldId id="260" r:id="rId2"/>
    <p:sldId id="273" r:id="rId3"/>
    <p:sldId id="266" r:id="rId4"/>
    <p:sldId id="267" r:id="rId5"/>
    <p:sldId id="290" r:id="rId6"/>
    <p:sldId id="268" r:id="rId7"/>
    <p:sldId id="275" r:id="rId8"/>
    <p:sldId id="291" r:id="rId9"/>
    <p:sldId id="276" r:id="rId10"/>
    <p:sldId id="278" r:id="rId11"/>
    <p:sldId id="279" r:id="rId12"/>
    <p:sldId id="270" r:id="rId13"/>
    <p:sldId id="286" r:id="rId14"/>
    <p:sldId id="280" r:id="rId15"/>
    <p:sldId id="287" r:id="rId16"/>
    <p:sldId id="281" r:id="rId17"/>
    <p:sldId id="288" r:id="rId18"/>
    <p:sldId id="282" r:id="rId19"/>
    <p:sldId id="289" r:id="rId20"/>
    <p:sldId id="271" r:id="rId21"/>
    <p:sldId id="283" r:id="rId22"/>
    <p:sldId id="284" r:id="rId23"/>
    <p:sldId id="272" r:id="rId24"/>
    <p:sldId id="285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3957" autoAdjust="0"/>
  </p:normalViewPr>
  <p:slideViewPr>
    <p:cSldViewPr snapToGrid="0">
      <p:cViewPr>
        <p:scale>
          <a:sx n="75" d="100"/>
          <a:sy n="75" d="100"/>
        </p:scale>
        <p:origin x="294" y="-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future/bespoke/20131218-temperature/assets/images/temperatur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Feb 28,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600" b="1" dirty="0"/>
                  <a:t>P3 Challenge – Convert Room temperature 68</a:t>
                </a:r>
                <a:r>
                  <a:rPr lang="en-US" sz="2600" b="1" dirty="0">
                    <a:sym typeface="Euclid Symbol" panose="05050102010706020507" pitchFamily="18" charset="2"/>
                  </a:rPr>
                  <a:t>F to C using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0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sPrePr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 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sPre>
                          <m:sPre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+32</m:t>
                            </m:r>
                          </m:e>
                        </m:sPre>
                      </m:e>
                    </m:sPre>
                  </m:oMath>
                </a14:m>
                <a:endParaRPr lang="en-US" b="1" dirty="0">
                  <a:sym typeface="Euclid Extra" panose="02050502000505020303" pitchFamily="18" charset="2"/>
                </a:endParaRPr>
              </a:p>
              <a:p>
                <a:endParaRPr lang="en-US" b="1" dirty="0">
                  <a:sym typeface="Euclid Extra" panose="02050502000505020303" pitchFamily="18" charset="2"/>
                </a:endParaRPr>
              </a:p>
              <a:p>
                <a:r>
                  <a:rPr lang="en-US" sz="2600" b="1" dirty="0">
                    <a:sym typeface="Euclid Extra" panose="02050502000505020303" pitchFamily="18" charset="2"/>
                  </a:rPr>
                  <a:t>Today’s Objective: </a:t>
                </a:r>
              </a:p>
              <a:p>
                <a:pPr lvl="1"/>
                <a:r>
                  <a:rPr lang="en-US" sz="2200" b="1" dirty="0">
                    <a:sym typeface="Euclid Extra" panose="02050502000505020303" pitchFamily="18" charset="2"/>
                  </a:rPr>
                  <a:t>3.1 Thermal Physics; Calorimetry</a:t>
                </a:r>
              </a:p>
              <a:p>
                <a:r>
                  <a:rPr lang="en-US" sz="2600" b="1" dirty="0"/>
                  <a:t>Assignment: </a:t>
                </a:r>
              </a:p>
              <a:p>
                <a:pPr lvl="1"/>
                <a:r>
                  <a:rPr lang="en-US" sz="2200" b="1" dirty="0" err="1"/>
                  <a:t>Ch</a:t>
                </a:r>
                <a:r>
                  <a:rPr lang="en-US" sz="2200" b="1" dirty="0"/>
                  <a:t> 3.1, p125, #1-12</a:t>
                </a:r>
              </a:p>
              <a:p>
                <a:pPr marL="0" indent="0">
                  <a:buNone/>
                </a:pPr>
                <a:endParaRPr lang="en-US" b="1" dirty="0">
                  <a:sym typeface="Euclid Extra" panose="02050502000505020303" pitchFamily="18" charset="2"/>
                </a:endParaRPr>
              </a:p>
              <a:p>
                <a:pPr marL="0" indent="0">
                  <a:buNone/>
                </a:pPr>
                <a:endParaRPr lang="en-US" b="1" dirty="0">
                  <a:sym typeface="Euclid Extra" panose="02050502000505020303" pitchFamily="18" charset="2"/>
                </a:endParaRPr>
              </a:p>
              <a:p>
                <a:pPr lvl="1"/>
                <a:endParaRPr lang="en-US" b="1" dirty="0"/>
              </a:p>
              <a:p>
                <a:pPr>
                  <a:buAutoNum type="alphaLcParenR"/>
                </a:pPr>
                <a:endParaRPr lang="en-US" b="1" dirty="0"/>
              </a:p>
              <a:p>
                <a:pPr lvl="1"/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10" t="-3565" r="-3535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5728364" cy="389705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/>
              <a:t>Kinetic theory of matter</a:t>
            </a:r>
          </a:p>
          <a:p>
            <a:pPr lvl="1"/>
            <a:r>
              <a:rPr lang="en-US" sz="2000" b="1" dirty="0"/>
              <a:t>Temperature</a:t>
            </a:r>
          </a:p>
          <a:p>
            <a:pPr lvl="1"/>
            <a:r>
              <a:rPr lang="en-US" sz="2000" b="1" dirty="0"/>
              <a:t>Measuring temperature</a:t>
            </a:r>
          </a:p>
          <a:p>
            <a:pPr lvl="1"/>
            <a:r>
              <a:rPr lang="en-US" sz="2000" b="1" dirty="0"/>
              <a:t>Heat</a:t>
            </a:r>
          </a:p>
          <a:p>
            <a:pPr lvl="1"/>
            <a:r>
              <a:rPr lang="en-US" sz="2000" b="1" dirty="0"/>
              <a:t>Measuring heat</a:t>
            </a:r>
          </a:p>
          <a:p>
            <a:pPr lvl="1"/>
            <a:r>
              <a:rPr lang="en-US" sz="2000" b="1" dirty="0"/>
              <a:t>Phase changes</a:t>
            </a:r>
          </a:p>
          <a:p>
            <a:pPr lvl="1"/>
            <a:r>
              <a:rPr lang="en-US" sz="2000" b="1" dirty="0"/>
              <a:t>Heating graph for water</a:t>
            </a:r>
          </a:p>
          <a:p>
            <a:pPr lvl="1"/>
            <a:r>
              <a:rPr lang="en-US" sz="2000" b="1" dirty="0"/>
              <a:t>Calorimetry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Exothermic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900" y="2436813"/>
            <a:ext cx="8807000" cy="2731292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An </a:t>
            </a:r>
            <a:r>
              <a:rPr lang="en-US" sz="2800" b="1" u="sng" dirty="0"/>
              <a:t>exothermic process</a:t>
            </a:r>
            <a:r>
              <a:rPr lang="en-US" sz="2800" b="1" dirty="0"/>
              <a:t> is one that </a:t>
            </a:r>
            <a:r>
              <a:rPr lang="en-US" sz="2800" b="1" u="sng" dirty="0"/>
              <a:t>releases energy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The </a:t>
            </a:r>
            <a:r>
              <a:rPr lang="en-US" sz="2800" b="1" u="sng" dirty="0"/>
              <a:t>system</a:t>
            </a:r>
            <a:r>
              <a:rPr lang="en-US" sz="2800" b="1" dirty="0"/>
              <a:t> will become </a:t>
            </a:r>
            <a:r>
              <a:rPr lang="en-US" sz="2800" b="1" u="sng" dirty="0"/>
              <a:t>colder</a:t>
            </a:r>
            <a:r>
              <a:rPr lang="en-US" sz="2800" b="1" dirty="0"/>
              <a:t>. </a:t>
            </a:r>
          </a:p>
          <a:p>
            <a:r>
              <a:rPr lang="en-US" sz="2800" b="1" u="sng" dirty="0"/>
              <a:t>Energy</a:t>
            </a:r>
            <a:r>
              <a:rPr lang="en-US" sz="2800" b="1" dirty="0"/>
              <a:t> is a </a:t>
            </a:r>
            <a:r>
              <a:rPr lang="en-US" sz="2800" b="1" u="sng" dirty="0"/>
              <a:t>product</a:t>
            </a:r>
            <a:r>
              <a:rPr lang="en-US" sz="2800" b="1" dirty="0"/>
              <a:t>.</a:t>
            </a:r>
          </a:p>
          <a:p>
            <a:r>
              <a:rPr lang="en-US" sz="2800" b="1" u="sng" dirty="0"/>
              <a:t>Surroundings</a:t>
            </a:r>
            <a:r>
              <a:rPr lang="en-US" sz="2800" b="1" dirty="0"/>
              <a:t> gets </a:t>
            </a:r>
            <a:r>
              <a:rPr lang="en-US" sz="2800" b="1" u="sng" dirty="0"/>
              <a:t>hotter</a:t>
            </a:r>
            <a:r>
              <a:rPr lang="en-US" sz="2800" b="1" dirty="0"/>
              <a:t>. (explosion)</a:t>
            </a:r>
          </a:p>
          <a:p>
            <a:r>
              <a:rPr lang="en-US" sz="2800" b="1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sz="2800" b="1" i="1" dirty="0"/>
              <a:t>E = </a:t>
            </a:r>
            <a:r>
              <a:rPr lang="en-US" sz="2800" b="1" i="1" dirty="0" err="1"/>
              <a:t>E</a:t>
            </a:r>
            <a:r>
              <a:rPr lang="en-US" sz="2800" b="1" i="1" baseline="-25000" dirty="0" err="1"/>
              <a:t>final</a:t>
            </a:r>
            <a:r>
              <a:rPr lang="en-US" sz="2800" b="1" i="1" dirty="0"/>
              <a:t> – </a:t>
            </a:r>
            <a:r>
              <a:rPr lang="en-US" sz="2800" b="1" i="1" dirty="0" err="1"/>
              <a:t>E</a:t>
            </a:r>
            <a:r>
              <a:rPr lang="en-US" sz="2800" b="1" i="1" baseline="-25000" dirty="0" err="1"/>
              <a:t>initial</a:t>
            </a:r>
            <a:r>
              <a:rPr lang="en-US" sz="2800" b="1" i="1" dirty="0"/>
              <a:t> </a:t>
            </a:r>
            <a:r>
              <a:rPr lang="en-US" sz="2800" b="1" dirty="0"/>
              <a:t>is </a:t>
            </a:r>
            <a:r>
              <a:rPr lang="en-US" sz="2800" b="1" u="sng" dirty="0"/>
              <a:t>negative</a:t>
            </a:r>
          </a:p>
          <a:p>
            <a:endParaRPr lang="en-US" dirty="0"/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154953" y="4158456"/>
            <a:ext cx="2319338" cy="2133600"/>
            <a:chOff x="3195" y="2592"/>
            <a:chExt cx="1461" cy="1344"/>
          </a:xfrm>
        </p:grpSpPr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3456" y="2592"/>
              <a:ext cx="1200" cy="1200"/>
              <a:chOff x="3408" y="2688"/>
              <a:chExt cx="1200" cy="1200"/>
            </a:xfrm>
          </p:grpSpPr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18"/>
              <p:cNvSpPr>
                <a:spLocks noChangeShapeType="1"/>
              </p:cNvSpPr>
              <p:nvPr/>
            </p:nvSpPr>
            <p:spPr bwMode="auto">
              <a:xfrm rot="5400000">
                <a:off x="4008" y="32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3600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4368" y="35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3888" y="2928"/>
              <a:ext cx="480" cy="624"/>
            </a:xfrm>
            <a:custGeom>
              <a:avLst/>
              <a:gdLst>
                <a:gd name="T0" fmla="*/ 0 w 480"/>
                <a:gd name="T1" fmla="*/ 0 h 624"/>
                <a:gd name="T2" fmla="*/ 240 w 480"/>
                <a:gd name="T3" fmla="*/ 288 h 624"/>
                <a:gd name="T4" fmla="*/ 480 w 480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624">
                  <a:moveTo>
                    <a:pt x="0" y="0"/>
                  </a:moveTo>
                  <a:cubicBezTo>
                    <a:pt x="80" y="92"/>
                    <a:pt x="160" y="184"/>
                    <a:pt x="240" y="288"/>
                  </a:cubicBezTo>
                  <a:cubicBezTo>
                    <a:pt x="320" y="392"/>
                    <a:pt x="440" y="568"/>
                    <a:pt x="48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 rot="16200000">
              <a:off x="2928" y="305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456" y="39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66199" y="5530056"/>
            <a:ext cx="4724400" cy="1131888"/>
            <a:chOff x="990602" y="5015707"/>
            <a:chExt cx="4724400" cy="1131888"/>
          </a:xfrm>
        </p:grpSpPr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990602" y="5015707"/>
              <a:ext cx="4724400" cy="1131888"/>
              <a:chOff x="-672" y="3264"/>
              <a:chExt cx="2976" cy="713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-672" y="3264"/>
                <a:ext cx="1200" cy="4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Initial state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1022" y="3266"/>
                <a:ext cx="864" cy="432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Final state</a:t>
                </a: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336" cy="43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816" y="3744"/>
                <a:ext cx="1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" name="Right Arrow 1"/>
            <p:cNvSpPr/>
            <p:nvPr/>
          </p:nvSpPr>
          <p:spPr>
            <a:xfrm>
              <a:off x="3049786" y="5301458"/>
              <a:ext cx="457198" cy="11429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91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Endothermic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318196"/>
            <a:ext cx="9632592" cy="2803799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dirty="0"/>
              <a:t>An </a:t>
            </a:r>
            <a:r>
              <a:rPr lang="en-US" sz="3100" b="1" u="sng" dirty="0"/>
              <a:t>endothermic process</a:t>
            </a:r>
            <a:r>
              <a:rPr lang="en-US" sz="3100" b="1" dirty="0"/>
              <a:t> is one that </a:t>
            </a:r>
            <a:r>
              <a:rPr lang="en-US" sz="3100" b="1" u="sng" dirty="0"/>
              <a:t>absorbs energy</a:t>
            </a:r>
            <a:r>
              <a:rPr lang="en-US" sz="3100" b="1" dirty="0"/>
              <a:t>.</a:t>
            </a:r>
          </a:p>
          <a:p>
            <a:r>
              <a:rPr lang="en-US" sz="3100" b="1" dirty="0"/>
              <a:t>You </a:t>
            </a:r>
            <a:r>
              <a:rPr lang="en-US" sz="3100" b="1" u="sng" dirty="0"/>
              <a:t>must heat </a:t>
            </a:r>
            <a:r>
              <a:rPr lang="en-US" sz="3100" b="1" dirty="0"/>
              <a:t>an endothermic process to make it occur. </a:t>
            </a:r>
          </a:p>
          <a:p>
            <a:r>
              <a:rPr lang="en-US" sz="3100" b="1" u="sng" dirty="0"/>
              <a:t>Energy</a:t>
            </a:r>
            <a:r>
              <a:rPr lang="en-US" sz="3100" b="1" dirty="0"/>
              <a:t> is a </a:t>
            </a:r>
            <a:r>
              <a:rPr lang="en-US" sz="3100" b="1" u="sng" dirty="0"/>
              <a:t>reactant</a:t>
            </a:r>
            <a:r>
              <a:rPr lang="en-US" sz="3100" b="1" dirty="0"/>
              <a:t>.</a:t>
            </a:r>
          </a:p>
          <a:p>
            <a:r>
              <a:rPr lang="en-US" sz="3100" b="1" u="sng" dirty="0"/>
              <a:t>Surroundings</a:t>
            </a:r>
            <a:r>
              <a:rPr lang="en-US" sz="3100" b="1" dirty="0"/>
              <a:t> gets </a:t>
            </a:r>
            <a:r>
              <a:rPr lang="en-US" sz="3100" b="1" u="sng" dirty="0"/>
              <a:t>colder</a:t>
            </a:r>
            <a:r>
              <a:rPr lang="en-US" sz="3100" b="1" dirty="0"/>
              <a:t>.</a:t>
            </a:r>
          </a:p>
          <a:p>
            <a:r>
              <a:rPr lang="en-US" sz="3100" b="1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sz="3100" b="1" i="1" dirty="0"/>
              <a:t>E = </a:t>
            </a:r>
            <a:r>
              <a:rPr lang="en-US" sz="3100" b="1" i="1" dirty="0" err="1"/>
              <a:t>E</a:t>
            </a:r>
            <a:r>
              <a:rPr lang="en-US" sz="3100" b="1" i="1" baseline="-25000" dirty="0" err="1"/>
              <a:t>final</a:t>
            </a:r>
            <a:r>
              <a:rPr lang="en-US" sz="3100" b="1" i="1" dirty="0"/>
              <a:t> – </a:t>
            </a:r>
            <a:r>
              <a:rPr lang="en-US" sz="3100" b="1" i="1" dirty="0" err="1"/>
              <a:t>E</a:t>
            </a:r>
            <a:r>
              <a:rPr lang="en-US" sz="3100" b="1" i="1" baseline="-25000" dirty="0" err="1"/>
              <a:t>initial</a:t>
            </a:r>
            <a:r>
              <a:rPr lang="en-US" sz="3100" b="1" i="1" dirty="0"/>
              <a:t> </a:t>
            </a:r>
            <a:r>
              <a:rPr lang="en-US" sz="3100" b="1" dirty="0"/>
              <a:t>is </a:t>
            </a:r>
            <a:r>
              <a:rPr lang="en-US" sz="3100" b="1" u="sng" dirty="0"/>
              <a:t>positive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41998" y="4055195"/>
            <a:ext cx="2318266" cy="2133600"/>
            <a:chOff x="2787134" y="4191000"/>
            <a:chExt cx="2318266" cy="2133600"/>
          </a:xfrm>
        </p:grpSpPr>
        <p:grpSp>
          <p:nvGrpSpPr>
            <p:cNvPr id="15376" name="Group 16"/>
            <p:cNvGrpSpPr>
              <a:grpSpLocks/>
            </p:cNvGrpSpPr>
            <p:nvPr/>
          </p:nvGrpSpPr>
          <p:grpSpPr bwMode="auto">
            <a:xfrm>
              <a:off x="3200400" y="4191000"/>
              <a:ext cx="1905000" cy="1905000"/>
              <a:chOff x="3408" y="2688"/>
              <a:chExt cx="1200" cy="1200"/>
            </a:xfrm>
          </p:grpSpPr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 rot="5400000">
                <a:off x="4008" y="328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4" name="Group 24"/>
            <p:cNvGrpSpPr>
              <a:grpSpLocks/>
            </p:cNvGrpSpPr>
            <p:nvPr/>
          </p:nvGrpSpPr>
          <p:grpSpPr bwMode="auto">
            <a:xfrm flipV="1">
              <a:off x="3429000" y="4724400"/>
              <a:ext cx="1676400" cy="990600"/>
              <a:chOff x="1200" y="2976"/>
              <a:chExt cx="1056" cy="624"/>
            </a:xfrm>
          </p:grpSpPr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>
                <a:off x="1488" y="2976"/>
                <a:ext cx="480" cy="624"/>
              </a:xfrm>
              <a:custGeom>
                <a:avLst/>
                <a:gdLst>
                  <a:gd name="T0" fmla="*/ 0 w 480"/>
                  <a:gd name="T1" fmla="*/ 0 h 624"/>
                  <a:gd name="T2" fmla="*/ 240 w 480"/>
                  <a:gd name="T3" fmla="*/ 288 h 624"/>
                  <a:gd name="T4" fmla="*/ 480 w 480"/>
                  <a:gd name="T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624">
                    <a:moveTo>
                      <a:pt x="0" y="0"/>
                    </a:moveTo>
                    <a:cubicBezTo>
                      <a:pt x="80" y="92"/>
                      <a:pt x="160" y="184"/>
                      <a:pt x="240" y="288"/>
                    </a:cubicBezTo>
                    <a:cubicBezTo>
                      <a:pt x="320" y="392"/>
                      <a:pt x="440" y="568"/>
                      <a:pt x="480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-5400000">
              <a:off x="2362200" y="4920734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200400" y="6324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0930" y="5367277"/>
            <a:ext cx="4953000" cy="1490723"/>
            <a:chOff x="6744236" y="4267201"/>
            <a:chExt cx="4953000" cy="1970088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229600" y="4267201"/>
              <a:ext cx="533400" cy="91281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44236" y="4267201"/>
              <a:ext cx="4953000" cy="1970088"/>
              <a:chOff x="6705600" y="4267201"/>
              <a:chExt cx="4953000" cy="1970088"/>
            </a:xfrm>
          </p:grpSpPr>
          <p:grpSp>
            <p:nvGrpSpPr>
              <p:cNvPr id="15374" name="Group 14"/>
              <p:cNvGrpSpPr>
                <a:grpSpLocks/>
              </p:cNvGrpSpPr>
              <p:nvPr/>
            </p:nvGrpSpPr>
            <p:grpSpPr bwMode="auto">
              <a:xfrm>
                <a:off x="6705600" y="4267201"/>
                <a:ext cx="4953000" cy="1970088"/>
                <a:chOff x="3264" y="2688"/>
                <a:chExt cx="3120" cy="1241"/>
              </a:xfrm>
            </p:grpSpPr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auto">
                <a:xfrm>
                  <a:off x="5184" y="2688"/>
                  <a:ext cx="1200" cy="57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/>
                    <a:t>Final state</a:t>
                  </a:r>
                </a:p>
              </p:txBody>
            </p:sp>
            <p:sp>
              <p:nvSpPr>
                <p:cNvPr id="153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264" y="2688"/>
                  <a:ext cx="864" cy="575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/>
                    <a:t>Initial state</a:t>
                  </a:r>
                </a:p>
              </p:txBody>
            </p:sp>
            <p:sp>
              <p:nvSpPr>
                <p:cNvPr id="15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64" y="3696"/>
                  <a:ext cx="120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8" name="Right Arrow 17"/>
              <p:cNvSpPr/>
              <p:nvPr/>
            </p:nvSpPr>
            <p:spPr>
              <a:xfrm>
                <a:off x="9029164" y="4552952"/>
                <a:ext cx="457198" cy="11429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6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89295" cy="34163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Heat is the transfer of thermal energy </a:t>
            </a:r>
            <a:r>
              <a:rPr lang="en-US" sz="2800" b="1" dirty="0"/>
              <a:t>from one object to another, or between a system and its environment. </a:t>
            </a:r>
          </a:p>
          <a:p>
            <a:r>
              <a:rPr lang="en-US" sz="2800" b="1" dirty="0"/>
              <a:t>Heat always </a:t>
            </a:r>
            <a:r>
              <a:rPr lang="en-US" sz="2800" b="1" u="sng" dirty="0"/>
              <a:t>flows from a high temperature to a low temperature</a:t>
            </a:r>
            <a:r>
              <a:rPr lang="en-US" sz="2800" b="1" dirty="0"/>
              <a:t> object, until they come into </a:t>
            </a:r>
            <a:r>
              <a:rPr lang="en-US" sz="2800" b="1" u="sng" dirty="0"/>
              <a:t>thermal equilibrium and have the same temperature</a:t>
            </a:r>
            <a:r>
              <a:rPr lang="en-US" sz="2800" b="1" dirty="0"/>
              <a:t>.</a:t>
            </a:r>
          </a:p>
          <a:p>
            <a:r>
              <a:rPr lang="en-US" sz="2800" b="1" u="sng" dirty="0"/>
              <a:t>Every substance absorbs or transmits heat in a unique way</a:t>
            </a:r>
            <a:r>
              <a:rPr lang="en-US" sz="2800" b="1" dirty="0"/>
              <a:t> that can be quantified as the </a:t>
            </a:r>
            <a:r>
              <a:rPr lang="en-US" sz="2800" b="1" u="sng" dirty="0"/>
              <a:t>heat capacity </a:t>
            </a:r>
            <a:r>
              <a:rPr lang="en-US" sz="2800" b="1" dirty="0"/>
              <a:t>of the substance.</a:t>
            </a:r>
          </a:p>
        </p:txBody>
      </p:sp>
    </p:spTree>
    <p:extLst>
      <p:ext uri="{BB962C8B-B14F-4D97-AF65-F5344CB8AC3E}">
        <p14:creationId xmlns:p14="http://schemas.microsoft.com/office/powerpoint/2010/main" val="87541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407895" cy="34163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u="sng" dirty="0"/>
              <a:t>Every substance absorbs or transmits heat in a unique way</a:t>
            </a:r>
            <a:r>
              <a:rPr lang="en-US" sz="3200" b="1" dirty="0"/>
              <a:t> that can be quantified as the </a:t>
            </a:r>
            <a:r>
              <a:rPr lang="en-US" sz="3200" b="1" u="sng" dirty="0"/>
              <a:t>heat capacity </a:t>
            </a:r>
            <a:r>
              <a:rPr lang="en-US" sz="3200" b="1" dirty="0"/>
              <a:t>of the substance.</a:t>
            </a:r>
          </a:p>
          <a:p>
            <a:r>
              <a:rPr lang="en-US" sz="3200" b="1" dirty="0"/>
              <a:t>The amount of heat capacity </a:t>
            </a:r>
            <a:r>
              <a:rPr lang="en-US" sz="3200" b="1" u="sng" dirty="0"/>
              <a:t>per gram </a:t>
            </a:r>
            <a:r>
              <a:rPr lang="en-US" sz="3200" b="1" dirty="0"/>
              <a:t> is the </a:t>
            </a:r>
            <a:r>
              <a:rPr lang="en-US" sz="3200" b="1" u="sng" dirty="0"/>
              <a:t>specific heat capacity.</a:t>
            </a:r>
          </a:p>
          <a:p>
            <a:r>
              <a:rPr lang="en-US" sz="3200" b="1" dirty="0"/>
              <a:t>Heat capacity has the symbol c, and the units of J/kgK</a:t>
            </a:r>
          </a:p>
          <a:p>
            <a:pPr lvl="1"/>
            <a:r>
              <a:rPr lang="en-US" sz="2800" b="1" dirty="0"/>
              <a:t>Other units for c may be J/</a:t>
            </a:r>
            <a:r>
              <a:rPr lang="en-US" sz="2800" b="1" dirty="0" err="1"/>
              <a:t>g</a:t>
            </a:r>
            <a:r>
              <a:rPr lang="en-US" sz="2800" b="1" dirty="0" err="1">
                <a:sym typeface="Euclid Symbol" panose="05050102010706020507" pitchFamily="18" charset="2"/>
              </a:rPr>
              <a:t>C</a:t>
            </a:r>
            <a:r>
              <a:rPr lang="en-US" sz="2800" b="1" dirty="0">
                <a:sym typeface="Euclid Symbol" panose="05050102010706020507" pitchFamily="18" charset="2"/>
              </a:rPr>
              <a:t>, or </a:t>
            </a:r>
            <a:r>
              <a:rPr lang="en-US" sz="2800" b="1" dirty="0" err="1">
                <a:sym typeface="Euclid Symbol" panose="05050102010706020507" pitchFamily="18" charset="2"/>
              </a:rPr>
              <a:t>cal</a:t>
            </a:r>
            <a:r>
              <a:rPr lang="en-US" sz="2800" b="1" dirty="0">
                <a:sym typeface="Euclid Symbol" panose="05050102010706020507" pitchFamily="18" charset="2"/>
              </a:rPr>
              <a:t>/</a:t>
            </a:r>
            <a:r>
              <a:rPr lang="en-US" sz="2800" b="1" dirty="0" err="1"/>
              <a:t>g</a:t>
            </a:r>
            <a:r>
              <a:rPr lang="en-US" sz="2800" b="1" dirty="0" err="1">
                <a:sym typeface="Euclid Symbol" panose="05050102010706020507" pitchFamily="18" charset="2"/>
              </a:rPr>
              <a:t>C</a:t>
            </a:r>
            <a:endParaRPr lang="en-US" sz="2800" b="1" dirty="0">
              <a:sym typeface="Euclid Symbol" panose="05050102010706020507" pitchFamily="18" charset="2"/>
            </a:endParaRPr>
          </a:p>
          <a:p>
            <a:pPr lvl="1"/>
            <a:r>
              <a:rPr lang="en-US" sz="2800" b="1" dirty="0">
                <a:sym typeface="Euclid Symbol" panose="05050102010706020507" pitchFamily="18" charset="2"/>
              </a:rPr>
              <a:t>Use 4184 J/</a:t>
            </a:r>
            <a:r>
              <a:rPr lang="en-US" sz="2800" b="1" dirty="0" err="1">
                <a:sym typeface="Euclid Symbol" panose="05050102010706020507" pitchFamily="18" charset="2"/>
              </a:rPr>
              <a:t>kgK</a:t>
            </a:r>
            <a:r>
              <a:rPr lang="en-US" sz="2800" b="1" dirty="0">
                <a:sym typeface="Euclid Symbol" panose="05050102010706020507" pitchFamily="18" charset="2"/>
              </a:rPr>
              <a:t> for water for more </a:t>
            </a:r>
            <a:r>
              <a:rPr lang="en-US" sz="2800" b="1" dirty="0" err="1">
                <a:sym typeface="Euclid Symbol" panose="05050102010706020507" pitchFamily="18" charset="2"/>
              </a:rPr>
              <a:t>sigfigs</a:t>
            </a:r>
            <a:r>
              <a:rPr lang="en-US" sz="2800" b="1" dirty="0">
                <a:sym typeface="Euclid Symbol" panose="05050102010706020507" pitchFamily="18" charset="2"/>
              </a:rPr>
              <a:t>!</a:t>
            </a:r>
            <a:endParaRPr lang="en-US" sz="28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8078774" y="821200"/>
            <a:ext cx="3675184" cy="54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Temperature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10351245" cy="3416300"/>
          </a:xfrm>
        </p:spPr>
        <p:txBody>
          <a:bodyPr>
            <a:noAutofit/>
          </a:bodyPr>
          <a:lstStyle/>
          <a:p>
            <a:r>
              <a:rPr lang="en-US" sz="2800" b="1" dirty="0"/>
              <a:t>For any change in temperature from </a:t>
            </a:r>
            <a:r>
              <a:rPr lang="en-US" sz="2800" b="1" dirty="0" err="1"/>
              <a:t>T</a:t>
            </a:r>
            <a:r>
              <a:rPr lang="en-US" sz="2800" b="1" baseline="-25000" dirty="0" err="1"/>
              <a:t>initial</a:t>
            </a:r>
            <a:r>
              <a:rPr lang="en-US" sz="2800" b="1" dirty="0"/>
              <a:t> to </a:t>
            </a:r>
            <a:r>
              <a:rPr lang="en-US" sz="2800" b="1" dirty="0" err="1"/>
              <a:t>T</a:t>
            </a:r>
            <a:r>
              <a:rPr lang="en-US" sz="2800" b="1" baseline="-25000" dirty="0" err="1"/>
              <a:t>final</a:t>
            </a:r>
            <a:r>
              <a:rPr lang="en-US" sz="2800" b="1" dirty="0"/>
              <a:t>, 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For a temperature increase, </a:t>
            </a:r>
            <a:r>
              <a:rPr lang="el-GR" sz="2800" b="1" dirty="0"/>
              <a:t>Δ</a:t>
            </a:r>
            <a:r>
              <a:rPr lang="en-US" sz="2800" b="1" dirty="0"/>
              <a:t>T is positive.</a:t>
            </a:r>
          </a:p>
          <a:p>
            <a:r>
              <a:rPr lang="en-US" sz="2800" b="1" dirty="0"/>
              <a:t>For a temperature decrease, </a:t>
            </a:r>
            <a:r>
              <a:rPr lang="el-GR" sz="2800" b="1" dirty="0"/>
              <a:t>Δ</a:t>
            </a:r>
            <a:r>
              <a:rPr lang="en-US" sz="2800" b="1" dirty="0"/>
              <a:t>T is negative.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54909"/>
              </p:ext>
            </p:extLst>
          </p:nvPr>
        </p:nvGraphicFramePr>
        <p:xfrm>
          <a:off x="4590063" y="3257551"/>
          <a:ext cx="3234734" cy="100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0063" y="3257551"/>
                        <a:ext cx="3234734" cy="100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2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Heat, q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9836895" cy="3416300"/>
          </a:xfrm>
        </p:spPr>
        <p:txBody>
          <a:bodyPr>
            <a:noAutofit/>
          </a:bodyPr>
          <a:lstStyle/>
          <a:p>
            <a:r>
              <a:rPr lang="en-US" sz="2800" b="1" dirty="0"/>
              <a:t>Heat exchanged during the temperature change is given by: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Where </a:t>
            </a:r>
            <a:r>
              <a:rPr lang="en-US" sz="2800" b="1" i="1" dirty="0"/>
              <a:t>q</a:t>
            </a:r>
            <a:r>
              <a:rPr lang="en-US" sz="2800" b="1" dirty="0"/>
              <a:t> is the heat, </a:t>
            </a:r>
            <a:r>
              <a:rPr lang="en-US" sz="2800" b="1" i="1" dirty="0"/>
              <a:t>m</a:t>
            </a:r>
            <a:r>
              <a:rPr lang="en-US" sz="2800" b="1" dirty="0"/>
              <a:t> is the mass of the substance, </a:t>
            </a:r>
            <a:r>
              <a:rPr lang="en-US" sz="2800" b="1" i="1" dirty="0"/>
              <a:t>c </a:t>
            </a:r>
            <a:r>
              <a:rPr lang="en-US" sz="2800" b="1" dirty="0"/>
              <a:t>is the specific heat capacity of the substance and </a:t>
            </a:r>
            <a:r>
              <a:rPr lang="el-GR" sz="2800" b="1" dirty="0"/>
              <a:t>Δ</a:t>
            </a:r>
            <a:r>
              <a:rPr lang="en-US" sz="2800" b="1" i="1" dirty="0"/>
              <a:t>T </a:t>
            </a:r>
            <a:r>
              <a:rPr lang="en-US" sz="2800" b="1" dirty="0"/>
              <a:t>is the temperature change.</a:t>
            </a:r>
            <a:endParaRPr lang="en-US" sz="2800" b="1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99225"/>
              </p:ext>
            </p:extLst>
          </p:nvPr>
        </p:nvGraphicFramePr>
        <p:xfrm>
          <a:off x="4563334" y="3562350"/>
          <a:ext cx="2806699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660240" imgH="203040" progId="Equation.DSMT4">
                  <p:embed/>
                </p:oleObj>
              </mc:Choice>
              <mc:Fallback>
                <p:oleObj name="Equation" r:id="rId3" imgW="66024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3334" y="3562350"/>
                        <a:ext cx="2806699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3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Calculations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5022"/>
            <a:ext cx="10515600" cy="2488798"/>
          </a:xfrm>
        </p:spPr>
        <p:txBody>
          <a:bodyPr>
            <a:noAutofit/>
          </a:bodyPr>
          <a:lstStyle/>
          <a:p>
            <a:r>
              <a:rPr lang="en-US" sz="2800" b="1" dirty="0"/>
              <a:t>Problem type 1: Temperature change is given in the problem either as final and initial temperatures or directly as a temperature change. Two of the other three variables are also defined.</a:t>
            </a:r>
          </a:p>
          <a:p>
            <a:pPr lvl="1"/>
            <a:r>
              <a:rPr lang="en-US" sz="2400" b="1" dirty="0"/>
              <a:t>Note: if you know the identity of the substance you can look up its </a:t>
            </a:r>
            <a:r>
              <a:rPr lang="en-US" sz="2400" b="1" i="1" dirty="0"/>
              <a:t>c</a:t>
            </a:r>
            <a:r>
              <a:rPr lang="en-US" sz="2400" b="1" dirty="0"/>
              <a:t> in a table</a:t>
            </a:r>
          </a:p>
        </p:txBody>
      </p:sp>
    </p:spTree>
    <p:extLst>
      <p:ext uri="{BB962C8B-B14F-4D97-AF65-F5344CB8AC3E}">
        <p14:creationId xmlns:p14="http://schemas.microsoft.com/office/powerpoint/2010/main" val="30617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Calculations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5022"/>
            <a:ext cx="10515600" cy="2488798"/>
          </a:xfrm>
        </p:spPr>
        <p:txBody>
          <a:bodyPr>
            <a:normAutofit/>
          </a:bodyPr>
          <a:lstStyle/>
          <a:p>
            <a:r>
              <a:rPr lang="en-US" sz="3200" b="1" dirty="0"/>
              <a:t>Problem type 1: </a:t>
            </a:r>
            <a:r>
              <a:rPr lang="en-US" sz="2800" b="1" dirty="0"/>
              <a:t>Ex: How much heat is needed to raise 2.50 g of ethanol from 25</a:t>
            </a:r>
            <a:r>
              <a:rPr lang="en-US" sz="2800" b="1" baseline="30000" dirty="0"/>
              <a:t> ◦</a:t>
            </a:r>
            <a:r>
              <a:rPr lang="en-US" sz="2800" b="1" dirty="0"/>
              <a:t>C to body temperature of 37</a:t>
            </a:r>
            <a:r>
              <a:rPr lang="en-US" sz="2800" b="1" baseline="30000" dirty="0"/>
              <a:t> ◦</a:t>
            </a:r>
            <a:r>
              <a:rPr lang="en-US" sz="2800" b="1" dirty="0"/>
              <a:t>C? (Specific heat of ethanol is 2.42 J/g </a:t>
            </a:r>
            <a:r>
              <a:rPr lang="en-US" sz="2800" b="1" baseline="30000" dirty="0"/>
              <a:t>◦</a:t>
            </a:r>
            <a:r>
              <a:rPr lang="en-US" sz="2800" b="1" dirty="0"/>
              <a:t>C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62" y="3985628"/>
            <a:ext cx="18351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q =</a:t>
            </a:r>
          </a:p>
          <a:p>
            <a:r>
              <a:rPr lang="en-US" sz="3200" i="1" dirty="0"/>
              <a:t>  m</a:t>
            </a:r>
            <a:r>
              <a:rPr lang="en-US" sz="3200" dirty="0"/>
              <a:t> =</a:t>
            </a:r>
          </a:p>
          <a:p>
            <a:r>
              <a:rPr lang="en-US" sz="3200" i="1" dirty="0"/>
              <a:t>   c</a:t>
            </a:r>
            <a:r>
              <a:rPr lang="en-US" sz="3200" dirty="0"/>
              <a:t> =</a:t>
            </a:r>
          </a:p>
          <a:p>
            <a:r>
              <a:rPr lang="el-GR" sz="3200" dirty="0"/>
              <a:t>Δ</a:t>
            </a:r>
            <a:r>
              <a:rPr lang="en-US" sz="3200" dirty="0"/>
              <a:t>T =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1300" y="3928265"/>
            <a:ext cx="41674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  <a:p>
            <a:r>
              <a:rPr lang="en-US" sz="3200" dirty="0"/>
              <a:t>2.50 g</a:t>
            </a:r>
          </a:p>
          <a:p>
            <a:r>
              <a:rPr lang="en-US" sz="3200" dirty="0"/>
              <a:t>2.42 J/g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  <a:p>
            <a:r>
              <a:rPr lang="en-US" sz="3200" dirty="0"/>
              <a:t>37</a:t>
            </a:r>
            <a:r>
              <a:rPr lang="en-US" sz="3200" baseline="30000" dirty="0"/>
              <a:t> ◦</a:t>
            </a:r>
            <a:r>
              <a:rPr lang="en-US" sz="3200" dirty="0"/>
              <a:t>C – 25</a:t>
            </a:r>
            <a:r>
              <a:rPr lang="en-US" sz="3200" baseline="30000" dirty="0"/>
              <a:t> ◦</a:t>
            </a:r>
            <a:r>
              <a:rPr lang="en-US" sz="3200" dirty="0"/>
              <a:t>C = 12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  <a:p>
            <a:endParaRPr lang="en-US" sz="3200" dirty="0"/>
          </a:p>
          <a:p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9588" y="3970330"/>
            <a:ext cx="6312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q = mc</a:t>
            </a:r>
            <a:r>
              <a:rPr lang="el-GR" sz="3200" dirty="0"/>
              <a:t> Δ</a:t>
            </a:r>
            <a:r>
              <a:rPr lang="en-US" sz="3200" dirty="0"/>
              <a:t>T</a:t>
            </a:r>
          </a:p>
          <a:p>
            <a:pPr marL="0" indent="0">
              <a:buNone/>
            </a:pPr>
            <a:r>
              <a:rPr lang="en-US" sz="3200" dirty="0"/>
              <a:t>q = (2.50 g) (2.42 J/g</a:t>
            </a:r>
            <a:r>
              <a:rPr lang="en-US" sz="3200" baseline="30000" dirty="0"/>
              <a:t> ◦</a:t>
            </a:r>
            <a:r>
              <a:rPr lang="en-US" sz="3200" dirty="0"/>
              <a:t>C)(12</a:t>
            </a:r>
            <a:r>
              <a:rPr lang="en-US" sz="3200" baseline="30000" dirty="0"/>
              <a:t> ◦</a:t>
            </a:r>
            <a:r>
              <a:rPr lang="en-US" sz="3200" dirty="0"/>
              <a:t>C)</a:t>
            </a:r>
          </a:p>
          <a:p>
            <a:pPr marL="0" indent="0">
              <a:buNone/>
            </a:pPr>
            <a:r>
              <a:rPr lang="en-US" sz="3200" dirty="0"/>
              <a:t>q = 72.6 J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calculations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2434107"/>
            <a:ext cx="10515600" cy="1687132"/>
          </a:xfrm>
        </p:spPr>
        <p:txBody>
          <a:bodyPr>
            <a:noAutofit/>
          </a:bodyPr>
          <a:lstStyle/>
          <a:p>
            <a:r>
              <a:rPr lang="en-US" sz="3200" b="1" dirty="0"/>
              <a:t>Problem type 2: Either the final or initial temperatures is asked for. The mass, heat and specific heat capacity must be given.</a:t>
            </a:r>
          </a:p>
          <a:p>
            <a:pPr lvl="1"/>
            <a:r>
              <a:rPr lang="en-US" sz="2800" b="1" dirty="0"/>
              <a:t>Strategy: use q=mc</a:t>
            </a:r>
            <a:r>
              <a:rPr lang="el-GR" sz="2800" b="1" dirty="0"/>
              <a:t> Δ</a:t>
            </a:r>
            <a:r>
              <a:rPr lang="en-US" sz="2800" b="1" dirty="0"/>
              <a:t>T to solve for </a:t>
            </a:r>
            <a:r>
              <a:rPr lang="el-GR" sz="2800" b="1" dirty="0"/>
              <a:t>Δ</a:t>
            </a:r>
            <a:r>
              <a:rPr lang="en-US" sz="2800" b="1" dirty="0"/>
              <a:t>T.  Then use </a:t>
            </a:r>
            <a:r>
              <a:rPr lang="el-GR" sz="2800" b="1" dirty="0"/>
              <a:t>Δ</a:t>
            </a:r>
            <a:r>
              <a:rPr lang="en-US" sz="2800" b="1" dirty="0"/>
              <a:t>T = </a:t>
            </a:r>
            <a:r>
              <a:rPr lang="en-US" sz="2800" b="1" dirty="0" err="1"/>
              <a:t>T</a:t>
            </a:r>
            <a:r>
              <a:rPr lang="en-US" sz="2800" b="1" baseline="-25000" dirty="0" err="1"/>
              <a:t>f</a:t>
            </a:r>
            <a:r>
              <a:rPr lang="en-US" sz="2800" b="1" dirty="0"/>
              <a:t> –T</a:t>
            </a:r>
            <a:r>
              <a:rPr lang="en-US" sz="2800" b="1" baseline="-25000" dirty="0"/>
              <a:t>i</a:t>
            </a:r>
            <a:r>
              <a:rPr lang="en-US" sz="2800" b="1" dirty="0"/>
              <a:t> to solve for the unknown temperature.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09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Calculations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2434107"/>
            <a:ext cx="10515600" cy="1687132"/>
          </a:xfrm>
        </p:spPr>
        <p:txBody>
          <a:bodyPr>
            <a:noAutofit/>
          </a:bodyPr>
          <a:lstStyle/>
          <a:p>
            <a:r>
              <a:rPr lang="en-US" sz="2800" b="1" dirty="0"/>
              <a:t>Ex: If 45.0 J of energy is added to 15.8 g of water at 23.5</a:t>
            </a:r>
            <a:r>
              <a:rPr lang="en-US" sz="2800" b="1" baseline="30000" dirty="0"/>
              <a:t> ◦</a:t>
            </a:r>
            <a:r>
              <a:rPr lang="en-US" sz="2800" b="1" dirty="0"/>
              <a:t>C, what is the final temperature of the water?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5900" y="3582254"/>
            <a:ext cx="6896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q = mc</a:t>
            </a:r>
            <a:r>
              <a:rPr lang="el-GR" sz="3200" dirty="0"/>
              <a:t> Δ</a:t>
            </a:r>
            <a:r>
              <a:rPr lang="en-US" sz="3200" dirty="0"/>
              <a:t>T</a:t>
            </a:r>
          </a:p>
          <a:p>
            <a:pPr marL="0" indent="0">
              <a:buNone/>
            </a:pPr>
            <a:r>
              <a:rPr lang="en-US" sz="3200" dirty="0"/>
              <a:t>(45.0 J) = (15.8 g) (4.184 J/g</a:t>
            </a:r>
            <a:r>
              <a:rPr lang="en-US" sz="3200" baseline="30000" dirty="0"/>
              <a:t> ◦</a:t>
            </a:r>
            <a:r>
              <a:rPr lang="en-US" sz="3200" dirty="0"/>
              <a:t>C)</a:t>
            </a:r>
            <a:r>
              <a:rPr lang="el-GR" sz="3200" dirty="0"/>
              <a:t> Δ</a:t>
            </a:r>
            <a:r>
              <a:rPr lang="en-US" sz="3200" dirty="0"/>
              <a:t>T </a:t>
            </a:r>
          </a:p>
          <a:p>
            <a:pPr marL="0" indent="0">
              <a:buNone/>
            </a:pPr>
            <a:r>
              <a:rPr lang="el-GR" sz="3200" dirty="0"/>
              <a:t>Δ</a:t>
            </a:r>
            <a:r>
              <a:rPr lang="en-US" sz="3200" dirty="0"/>
              <a:t>T =0.681</a:t>
            </a:r>
            <a:r>
              <a:rPr lang="en-US" sz="3200" baseline="30000" dirty="0"/>
              <a:t>◦</a:t>
            </a:r>
            <a:r>
              <a:rPr lang="en-US" sz="3200" dirty="0"/>
              <a:t>C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0.681</a:t>
            </a:r>
            <a:r>
              <a:rPr lang="en-US" sz="3200" baseline="30000" dirty="0"/>
              <a:t>◦</a:t>
            </a:r>
            <a:r>
              <a:rPr lang="en-US" sz="3200" dirty="0"/>
              <a:t>C = </a:t>
            </a:r>
            <a:r>
              <a:rPr lang="en-US" sz="3200" dirty="0" err="1"/>
              <a:t>T</a:t>
            </a:r>
            <a:r>
              <a:rPr lang="en-US" sz="3200" baseline="-25000" dirty="0" err="1"/>
              <a:t>f</a:t>
            </a:r>
            <a:r>
              <a:rPr lang="en-US" sz="3200" dirty="0"/>
              <a:t> – 23.5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  <a:p>
            <a:pPr marL="0" indent="0">
              <a:buNone/>
            </a:pPr>
            <a:r>
              <a:rPr lang="en-US" sz="3200" dirty="0" err="1"/>
              <a:t>T</a:t>
            </a:r>
            <a:r>
              <a:rPr lang="en-US" sz="3200" baseline="-25000" dirty="0" err="1"/>
              <a:t>f</a:t>
            </a:r>
            <a:r>
              <a:rPr lang="en-US" sz="3200" dirty="0"/>
              <a:t> = 24.2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898" y="3582254"/>
            <a:ext cx="16412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q =</a:t>
            </a:r>
          </a:p>
          <a:p>
            <a:r>
              <a:rPr lang="en-US" sz="3200" i="1" dirty="0"/>
              <a:t>  m</a:t>
            </a:r>
            <a:r>
              <a:rPr lang="en-US" sz="3200" dirty="0"/>
              <a:t> =</a:t>
            </a:r>
          </a:p>
          <a:p>
            <a:r>
              <a:rPr lang="en-US" sz="3200" i="1" dirty="0"/>
              <a:t>   c</a:t>
            </a:r>
            <a:r>
              <a:rPr lang="en-US" sz="3200" dirty="0"/>
              <a:t> =</a:t>
            </a:r>
          </a:p>
          <a:p>
            <a:r>
              <a:rPr lang="el-GR" sz="3200" dirty="0"/>
              <a:t>Δ</a:t>
            </a:r>
            <a:r>
              <a:rPr lang="en-US" sz="3200" dirty="0"/>
              <a:t>T =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4722" y="3597642"/>
            <a:ext cx="32009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45.0 J</a:t>
            </a:r>
          </a:p>
          <a:p>
            <a:r>
              <a:rPr lang="en-US" sz="3200" dirty="0"/>
              <a:t>15.8 g</a:t>
            </a:r>
          </a:p>
          <a:p>
            <a:r>
              <a:rPr lang="en-US" sz="3200" dirty="0"/>
              <a:t>4.184 J/g</a:t>
            </a:r>
            <a:r>
              <a:rPr lang="en-US" sz="3200" baseline="30000" dirty="0"/>
              <a:t> ◦</a:t>
            </a:r>
            <a:r>
              <a:rPr lang="en-US" sz="3200" dirty="0"/>
              <a:t>C</a:t>
            </a:r>
          </a:p>
          <a:p>
            <a:r>
              <a:rPr lang="en-US" sz="3200" dirty="0"/>
              <a:t>?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67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of Matter – atomic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227811"/>
            <a:ext cx="11554691" cy="4472247"/>
          </a:xfrm>
        </p:spPr>
        <p:txBody>
          <a:bodyPr>
            <a:normAutofit/>
          </a:bodyPr>
          <a:lstStyle/>
          <a:p>
            <a:r>
              <a:rPr lang="en-US" sz="2600" b="1" dirty="0"/>
              <a:t>Three states of matter, Solid, liquid and gas.</a:t>
            </a:r>
          </a:p>
          <a:p>
            <a:r>
              <a:rPr lang="en-US" sz="2600" b="1" u="sng" dirty="0"/>
              <a:t>Solids</a:t>
            </a:r>
            <a:r>
              <a:rPr lang="en-US" sz="2600" b="1" dirty="0"/>
              <a:t> are a </a:t>
            </a:r>
            <a:r>
              <a:rPr lang="en-US" sz="2600" b="1" u="sng" dirty="0"/>
              <a:t>rigid ordered matrix </a:t>
            </a:r>
            <a:r>
              <a:rPr lang="en-US" sz="2600" b="1" dirty="0"/>
              <a:t>of particles. Particles </a:t>
            </a:r>
            <a:r>
              <a:rPr lang="en-US" sz="2600" b="1" u="sng" dirty="0"/>
              <a:t>wiggle</a:t>
            </a:r>
            <a:r>
              <a:rPr lang="en-US" sz="2600" b="1" dirty="0"/>
              <a:t>.</a:t>
            </a:r>
          </a:p>
          <a:p>
            <a:r>
              <a:rPr lang="en-US" sz="2600" b="1" u="sng" dirty="0"/>
              <a:t>Liquid</a:t>
            </a:r>
            <a:r>
              <a:rPr lang="en-US" sz="2600" b="1" dirty="0"/>
              <a:t> particles </a:t>
            </a:r>
            <a:r>
              <a:rPr lang="en-US" sz="2600" b="1" u="sng" dirty="0"/>
              <a:t>remain in contact </a:t>
            </a:r>
            <a:r>
              <a:rPr lang="en-US" sz="2600" b="1" dirty="0"/>
              <a:t>but can </a:t>
            </a:r>
            <a:r>
              <a:rPr lang="en-US" sz="2600" b="1" u="sng" dirty="0"/>
              <a:t>move around </a:t>
            </a:r>
            <a:r>
              <a:rPr lang="en-US" sz="2600" b="1" dirty="0"/>
              <a:t>each other. Liquids can </a:t>
            </a:r>
            <a:r>
              <a:rPr lang="en-US" sz="2600" b="1" u="sng" dirty="0"/>
              <a:t>flow</a:t>
            </a:r>
            <a:r>
              <a:rPr lang="en-US" sz="2600" b="1" dirty="0"/>
              <a:t>. Individual particles may </a:t>
            </a:r>
            <a:r>
              <a:rPr lang="en-US" sz="2600" b="1" u="sng" dirty="0"/>
              <a:t>leave by evaporation</a:t>
            </a:r>
            <a:r>
              <a:rPr lang="en-US" sz="2600" b="1" dirty="0"/>
              <a:t>.  </a:t>
            </a:r>
          </a:p>
          <a:p>
            <a:r>
              <a:rPr lang="en-US" sz="2600" b="1" u="sng" dirty="0"/>
              <a:t>Gas</a:t>
            </a:r>
            <a:r>
              <a:rPr lang="en-US" sz="2600" b="1" dirty="0"/>
              <a:t> particles are </a:t>
            </a:r>
            <a:r>
              <a:rPr lang="en-US" sz="2600" b="1" i="1" u="sng" dirty="0"/>
              <a:t>widely spaced </a:t>
            </a:r>
            <a:r>
              <a:rPr lang="en-US" sz="2600" b="1" dirty="0"/>
              <a:t>with </a:t>
            </a:r>
            <a:r>
              <a:rPr lang="en-US" sz="2600" b="1" u="sng" dirty="0"/>
              <a:t>no inter-particle forces</a:t>
            </a:r>
            <a:r>
              <a:rPr lang="en-US" sz="2600" b="1" dirty="0"/>
              <a:t>. Particles move in </a:t>
            </a:r>
            <a:r>
              <a:rPr lang="en-US" sz="2600" b="1" u="sng" dirty="0"/>
              <a:t>random straight-line motion </a:t>
            </a:r>
            <a:r>
              <a:rPr lang="en-US" sz="2600" b="1" dirty="0"/>
              <a:t>through the available space. They undergo </a:t>
            </a:r>
            <a:r>
              <a:rPr lang="en-US" sz="2600" b="1" u="sng" dirty="0"/>
              <a:t>elastic collisions </a:t>
            </a:r>
            <a:r>
              <a:rPr lang="en-US" sz="2600" b="1" dirty="0"/>
              <a:t>with each other and the container.</a:t>
            </a:r>
          </a:p>
          <a:p>
            <a:r>
              <a:rPr lang="en-US" sz="2000" b="1" dirty="0">
                <a:hlinkClick r:id="rId2"/>
              </a:rPr>
              <a:t>https://phet.colorado.edu/sims/html/states-of-matter/latest/states-of-matter_en.html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17750"/>
            <a:ext cx="10389345" cy="3873500"/>
          </a:xfrm>
        </p:spPr>
        <p:txBody>
          <a:bodyPr>
            <a:normAutofit/>
          </a:bodyPr>
          <a:lstStyle/>
          <a:p>
            <a:r>
              <a:rPr lang="en-US" sz="2400" b="1" dirty="0"/>
              <a:t>There are six phase changes you should be aware of. 4 are very common, 2 are rare and are not in the IB book.</a:t>
            </a:r>
          </a:p>
          <a:p>
            <a:r>
              <a:rPr lang="en-US" sz="2400" b="1" dirty="0"/>
              <a:t>Solid </a:t>
            </a:r>
            <a:r>
              <a:rPr lang="en-US" sz="2400" b="1" dirty="0">
                <a:sym typeface="Wingdings" panose="05000000000000000000" pitchFamily="2" charset="2"/>
              </a:rPr>
              <a:t> Liquid = </a:t>
            </a:r>
            <a:r>
              <a:rPr lang="en-US" sz="2400" b="1" u="sng" dirty="0">
                <a:sym typeface="Wingdings" panose="05000000000000000000" pitchFamily="2" charset="2"/>
              </a:rPr>
              <a:t>melting</a:t>
            </a:r>
            <a:r>
              <a:rPr lang="en-US" sz="2400" b="1" dirty="0">
                <a:sym typeface="Wingdings" panose="05000000000000000000" pitchFamily="2" charset="2"/>
              </a:rPr>
              <a:t> (at </a:t>
            </a:r>
            <a:r>
              <a:rPr lang="en-US" sz="2400" b="1" dirty="0" err="1">
                <a:sym typeface="Wingdings" panose="05000000000000000000" pitchFamily="2" charset="2"/>
              </a:rPr>
              <a:t>m.p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Liquid  Solid = </a:t>
            </a:r>
            <a:r>
              <a:rPr lang="en-US" sz="2400" b="1" u="sng" dirty="0">
                <a:sym typeface="Wingdings" panose="05000000000000000000" pitchFamily="2" charset="2"/>
              </a:rPr>
              <a:t>freezing</a:t>
            </a:r>
            <a:r>
              <a:rPr lang="en-US" sz="2400" b="1" dirty="0">
                <a:sym typeface="Wingdings" panose="05000000000000000000" pitchFamily="2" charset="2"/>
              </a:rPr>
              <a:t> (at </a:t>
            </a:r>
            <a:r>
              <a:rPr lang="en-US" sz="2400" b="1" dirty="0" err="1">
                <a:sym typeface="Wingdings" panose="05000000000000000000" pitchFamily="2" charset="2"/>
              </a:rPr>
              <a:t>m.p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Liquid  Gas = </a:t>
            </a:r>
            <a:r>
              <a:rPr lang="en-US" sz="2400" b="1" u="sng" dirty="0">
                <a:sym typeface="Wingdings" panose="05000000000000000000" pitchFamily="2" charset="2"/>
              </a:rPr>
              <a:t>evaporation</a:t>
            </a:r>
            <a:r>
              <a:rPr lang="en-US" sz="2400" b="1" dirty="0">
                <a:sym typeface="Wingdings" panose="05000000000000000000" pitchFamily="2" charset="2"/>
              </a:rPr>
              <a:t> (at any temp) or </a:t>
            </a:r>
            <a:r>
              <a:rPr lang="en-US" sz="2400" b="1" u="sng" dirty="0">
                <a:sym typeface="Wingdings" panose="05000000000000000000" pitchFamily="2" charset="2"/>
              </a:rPr>
              <a:t>boiling</a:t>
            </a:r>
            <a:r>
              <a:rPr lang="en-US" sz="2400" b="1" dirty="0">
                <a:sym typeface="Wingdings" panose="05000000000000000000" pitchFamily="2" charset="2"/>
              </a:rPr>
              <a:t> (at </a:t>
            </a:r>
            <a:r>
              <a:rPr lang="en-US" sz="2400" b="1" dirty="0" err="1">
                <a:sym typeface="Wingdings" panose="05000000000000000000" pitchFamily="2" charset="2"/>
              </a:rPr>
              <a:t>b.p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Gas  Liquid = </a:t>
            </a:r>
            <a:r>
              <a:rPr lang="en-US" sz="2400" b="1" u="sng" dirty="0">
                <a:sym typeface="Wingdings" panose="05000000000000000000" pitchFamily="2" charset="2"/>
              </a:rPr>
              <a:t>condensation</a:t>
            </a:r>
            <a:r>
              <a:rPr lang="en-US" sz="2400" b="1" dirty="0">
                <a:sym typeface="Wingdings" panose="05000000000000000000" pitchFamily="2" charset="2"/>
              </a:rPr>
              <a:t> (at </a:t>
            </a:r>
            <a:r>
              <a:rPr lang="en-US" sz="2400" b="1" dirty="0" err="1">
                <a:sym typeface="Wingdings" panose="05000000000000000000" pitchFamily="2" charset="2"/>
              </a:rPr>
              <a:t>b.p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 Solid  Gas = </a:t>
            </a:r>
            <a:r>
              <a:rPr lang="en-US" sz="2400" b="1" u="sng" dirty="0">
                <a:sym typeface="Wingdings" panose="05000000000000000000" pitchFamily="2" charset="2"/>
              </a:rPr>
              <a:t>sublimation </a:t>
            </a:r>
            <a:r>
              <a:rPr lang="en-US" sz="2400" b="1" dirty="0">
                <a:sym typeface="Wingdings" panose="05000000000000000000" pitchFamily="2" charset="2"/>
              </a:rPr>
              <a:t>- rare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Gas  Solid = </a:t>
            </a:r>
            <a:r>
              <a:rPr lang="en-US" sz="2400" b="1" u="sng" dirty="0">
                <a:sym typeface="Wingdings" panose="05000000000000000000" pitchFamily="2" charset="2"/>
              </a:rPr>
              <a:t>deposition </a:t>
            </a:r>
            <a:r>
              <a:rPr lang="en-US" sz="2400" b="1" dirty="0">
                <a:sym typeface="Wingdings" panose="05000000000000000000" pitchFamily="2" charset="2"/>
              </a:rPr>
              <a:t>- rare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428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Heating Curve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" y="2392484"/>
            <a:ext cx="5759488" cy="427560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5496" y="2392484"/>
            <a:ext cx="5566521" cy="4064586"/>
          </a:xfrm>
        </p:spPr>
        <p:txBody>
          <a:bodyPr>
            <a:normAutofit/>
          </a:bodyPr>
          <a:lstStyle/>
          <a:p>
            <a:r>
              <a:rPr lang="en-US" sz="2400" b="1" dirty="0"/>
              <a:t>This is the heating curve for water. </a:t>
            </a:r>
          </a:p>
          <a:p>
            <a:r>
              <a:rPr lang="en-US" sz="2400" b="1" dirty="0"/>
              <a:t>The first slope is the q = </a:t>
            </a:r>
            <a:r>
              <a:rPr lang="en-US" sz="2400" b="1" dirty="0" err="1"/>
              <a:t>mc</a:t>
            </a:r>
            <a:r>
              <a:rPr lang="en-US" sz="2400" b="1" dirty="0" err="1">
                <a:sym typeface="Euclid Symbol" panose="05050102010706020507" pitchFamily="18" charset="2"/>
              </a:rPr>
              <a:t>T</a:t>
            </a:r>
            <a:r>
              <a:rPr lang="en-US" sz="2400" b="1" dirty="0">
                <a:sym typeface="Euclid Symbol" panose="05050102010706020507" pitchFamily="18" charset="2"/>
              </a:rPr>
              <a:t> for ice up to 0C.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At 0C it melts at constant T.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The second slope </a:t>
            </a:r>
            <a:r>
              <a:rPr lang="en-US" sz="2400" b="1" dirty="0"/>
              <a:t>is the q = </a:t>
            </a:r>
            <a:r>
              <a:rPr lang="en-US" sz="2400" b="1" dirty="0" err="1"/>
              <a:t>mc</a:t>
            </a:r>
            <a:r>
              <a:rPr lang="en-US" sz="2400" b="1" dirty="0" err="1">
                <a:sym typeface="Euclid Symbol" panose="05050102010706020507" pitchFamily="18" charset="2"/>
              </a:rPr>
              <a:t>T</a:t>
            </a:r>
            <a:r>
              <a:rPr lang="en-US" sz="2400" b="1" dirty="0">
                <a:sym typeface="Euclid Symbol" panose="05050102010706020507" pitchFamily="18" charset="2"/>
              </a:rPr>
              <a:t> for water up to 100C.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At 100C, it boils at constant T.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The third slope </a:t>
            </a:r>
            <a:r>
              <a:rPr lang="en-US" sz="2400" b="1" dirty="0"/>
              <a:t>is the q = </a:t>
            </a:r>
            <a:r>
              <a:rPr lang="en-US" sz="2400" b="1" dirty="0" err="1"/>
              <a:t>mc</a:t>
            </a:r>
            <a:r>
              <a:rPr lang="en-US" sz="2400" b="1" dirty="0" err="1">
                <a:sym typeface="Euclid Symbol" panose="05050102010706020507" pitchFamily="18" charset="2"/>
              </a:rPr>
              <a:t>T</a:t>
            </a:r>
            <a:r>
              <a:rPr lang="en-US" sz="2400" b="1" dirty="0">
                <a:sym typeface="Euclid Symbol" panose="05050102010706020507" pitchFamily="18" charset="2"/>
              </a:rPr>
              <a:t> for steam from 100C up.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746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during Phase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17" y="2298700"/>
            <a:ext cx="4788645" cy="4083050"/>
          </a:xfrm>
        </p:spPr>
        <p:txBody>
          <a:bodyPr>
            <a:normAutofit/>
          </a:bodyPr>
          <a:lstStyle/>
          <a:p>
            <a:r>
              <a:rPr lang="en-US" sz="2000" b="1" dirty="0"/>
              <a:t>For the constant temperature phase changes, </a:t>
            </a:r>
            <a:r>
              <a:rPr lang="en-US" sz="2800" b="1" dirty="0"/>
              <a:t>Q = mL</a:t>
            </a:r>
            <a:endParaRPr lang="en-US" sz="2000" b="1" dirty="0"/>
          </a:p>
          <a:p>
            <a:r>
              <a:rPr lang="en-US" sz="2000" b="1" dirty="0"/>
              <a:t>Where L is the specific latent heat of fusion for melting and freezing and </a:t>
            </a:r>
          </a:p>
          <a:p>
            <a:r>
              <a:rPr lang="en-US" sz="2000" b="1" dirty="0"/>
              <a:t>Or where L is the specific latent heat of vaporization for boiling and condensation.</a:t>
            </a:r>
          </a:p>
          <a:p>
            <a:r>
              <a:rPr lang="en-US" sz="2000" b="1" dirty="0"/>
              <a:t>The unit for L is </a:t>
            </a:r>
            <a:r>
              <a:rPr lang="en-US" sz="2000" b="1" u="sng" dirty="0"/>
              <a:t>J/kg </a:t>
            </a:r>
            <a:r>
              <a:rPr lang="en-US" sz="2000" b="1" dirty="0"/>
              <a:t>or kJ/kg or J/g</a:t>
            </a:r>
          </a:p>
          <a:p>
            <a:r>
              <a:rPr lang="en-US" sz="2000" b="1" dirty="0"/>
              <a:t>Note the similarity between this equation and Q= </a:t>
            </a:r>
            <a:r>
              <a:rPr lang="en-US" sz="2000" b="1" dirty="0" err="1"/>
              <a:t>mc</a:t>
            </a:r>
            <a:r>
              <a:rPr lang="en-US" sz="2000" b="1" dirty="0" err="1">
                <a:sym typeface="Euclid Symbol" panose="05050102010706020507" pitchFamily="18" charset="2"/>
              </a:rPr>
              <a:t>T</a:t>
            </a:r>
            <a:r>
              <a:rPr lang="en-US" sz="2000" b="1" dirty="0">
                <a:sym typeface="Euclid Symbol" panose="05050102010706020507" pitchFamily="18" charset="2"/>
              </a:rPr>
              <a:t>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" t="38702" r="39764" b="23798"/>
          <a:stretch/>
        </p:blipFill>
        <p:spPr>
          <a:xfrm>
            <a:off x="5611062" y="2982351"/>
            <a:ext cx="6430883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Calorimetry (method of mixtures)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6" y="2392485"/>
            <a:ext cx="6542630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Calorimetry is the measurement of heat.</a:t>
            </a:r>
          </a:p>
          <a:p>
            <a:r>
              <a:rPr lang="en-US" sz="2400" b="1" dirty="0"/>
              <a:t>In general, with any kind of calorimetry, there is some hot substance giving off heat and something else picking up that heat.</a:t>
            </a:r>
          </a:p>
          <a:p>
            <a:r>
              <a:rPr lang="en-US" sz="2400" b="1" dirty="0"/>
              <a:t>The amount of heat lost by the hot object = amount of heat gained by the cold object.</a:t>
            </a:r>
          </a:p>
          <a:p>
            <a:r>
              <a:rPr lang="en-US" sz="2400" b="1" dirty="0"/>
              <a:t>Or to say it another way, the energy of the total system is conserved.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51598" y="2421958"/>
            <a:ext cx="2540402" cy="3386827"/>
            <a:chOff x="9140143" y="2632973"/>
            <a:chExt cx="2540402" cy="3386827"/>
          </a:xfrm>
        </p:grpSpPr>
        <p:pic>
          <p:nvPicPr>
            <p:cNvPr id="4" name="Picture 15" descr="05_18_Figure_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143" y="2632973"/>
              <a:ext cx="2540402" cy="338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255348" y="5387926"/>
              <a:ext cx="1294227" cy="450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water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6" t="31779" r="78796" b="40336"/>
          <a:stretch/>
        </p:blipFill>
        <p:spPr>
          <a:xfrm>
            <a:off x="7020265" y="3423295"/>
            <a:ext cx="2730975" cy="2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Calorimetry problem Ex: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841889" cy="3416300"/>
          </a:xfrm>
        </p:spPr>
        <p:txBody>
          <a:bodyPr>
            <a:normAutofit/>
          </a:bodyPr>
          <a:lstStyle/>
          <a:p>
            <a:pPr lvl="0" fontAlgn="t"/>
            <a:r>
              <a:rPr lang="en-US" sz="2800" b="1" dirty="0"/>
              <a:t>A 525 g lead ball at a temperature of 100.0</a:t>
            </a:r>
            <a:r>
              <a:rPr lang="en-US" sz="2800" b="1" dirty="0">
                <a:sym typeface="Euclid Extra" panose="02050502000505020303" pitchFamily="18" charset="2"/>
              </a:rPr>
              <a:t></a:t>
            </a:r>
            <a:r>
              <a:rPr lang="en-US" sz="2800" b="1" dirty="0"/>
              <a:t>C is placed in a 25.0 g aluminum calorimeter containing 587.6 g of water at 17.5°C. Find the equilibrium temperature of the system.</a:t>
            </a:r>
          </a:p>
          <a:p>
            <a:pPr marL="0" indent="0" fontAlgn="t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10298920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ym typeface="Euclid Extra" panose="02050502000505020303" pitchFamily="18" charset="2"/>
              </a:rPr>
              <a:t>Exit Slip- 235 J of heat is added to a 16.5 g sample of iron initially at 23.0</a:t>
            </a:r>
            <a:r>
              <a:rPr lang="en-US" sz="2400" b="1" dirty="0">
                <a:sym typeface="Euclid Symbol" panose="05050102010706020507" pitchFamily="18" charset="2"/>
              </a:rPr>
              <a:t>C. What is the final temperature of the sample? (c = 450 J/kg K)</a:t>
            </a:r>
            <a:endParaRPr lang="en-US" sz="2400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b="1" dirty="0"/>
              <a:t>What’s Due?  (Pending assignments to complete.)</a:t>
            </a:r>
            <a:endParaRPr lang="en-US" sz="1700" b="1" dirty="0"/>
          </a:p>
          <a:p>
            <a:pPr lvl="1"/>
            <a:r>
              <a:rPr lang="en-US" sz="1900" b="1" dirty="0"/>
              <a:t>Ch 3.1, p125, #1-12 (Progress check on Friday)</a:t>
            </a:r>
          </a:p>
          <a:p>
            <a:pPr lvl="1"/>
            <a:endParaRPr lang="en-US" sz="1900" b="1" dirty="0"/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Friday – Work session with Whiteboards, extra practice sheet and Prelab for Tuesday’s Lab</a:t>
            </a:r>
          </a:p>
          <a:p>
            <a:pPr lvl="1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Read 3.1 p116- 124 about Thermal Energy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Theory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10283358" cy="4013431"/>
          </a:xfrm>
        </p:spPr>
        <p:txBody>
          <a:bodyPr>
            <a:normAutofit/>
          </a:bodyPr>
          <a:lstStyle/>
          <a:p>
            <a:r>
              <a:rPr lang="en-US" sz="2800" b="1" dirty="0"/>
              <a:t>The </a:t>
            </a:r>
            <a:r>
              <a:rPr lang="en-US" sz="2800" b="1" i="1" u="sng" dirty="0"/>
              <a:t>Kinetic Theory of Matter</a:t>
            </a:r>
            <a:r>
              <a:rPr lang="en-US" sz="2800" b="1" u="sng" dirty="0"/>
              <a:t> </a:t>
            </a:r>
            <a:r>
              <a:rPr lang="en-US" sz="2800" b="1" dirty="0"/>
              <a:t>states that matter is composed of a large number of small particles are in </a:t>
            </a:r>
            <a:r>
              <a:rPr lang="en-US" sz="2800" b="1" u="sng" dirty="0"/>
              <a:t>constant random motion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For any motion there is a corresponding </a:t>
            </a:r>
            <a:r>
              <a:rPr lang="en-US" sz="2800" b="1" u="sng" dirty="0"/>
              <a:t>kinetic energy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For our purposes here, those small particles will be either atoms or molecules. Perhaps electrons, but no smaller. </a:t>
            </a:r>
          </a:p>
          <a:p>
            <a:r>
              <a:rPr lang="en-US" sz="2800" b="1" dirty="0"/>
              <a:t> (We’ll do particle physics in Year 2 and look at particles more closely.)</a:t>
            </a:r>
          </a:p>
        </p:txBody>
      </p:sp>
    </p:spTree>
    <p:extLst>
      <p:ext uri="{BB962C8B-B14F-4D97-AF65-F5344CB8AC3E}">
        <p14:creationId xmlns:p14="http://schemas.microsoft.com/office/powerpoint/2010/main" val="33022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(Kelvin)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/>
              <a:t>Temperature (in Kelvin) is directly proportional to the average kinetic energy of the particles in motion.</a:t>
            </a:r>
          </a:p>
          <a:p>
            <a:r>
              <a:rPr lang="en-US" sz="2400" b="1" dirty="0"/>
              <a:t>If there is no particle motion, there is no temperature. </a:t>
            </a:r>
          </a:p>
          <a:p>
            <a:r>
              <a:rPr lang="en-US" sz="2400" b="1" dirty="0"/>
              <a:t>0 K is absolute zero.</a:t>
            </a:r>
          </a:p>
          <a:p>
            <a:r>
              <a:rPr lang="en-US" sz="2400" b="1" dirty="0"/>
              <a:t>Absolute zero has never been observed. </a:t>
            </a:r>
          </a:p>
        </p:txBody>
      </p:sp>
    </p:spTree>
    <p:extLst>
      <p:ext uri="{BB962C8B-B14F-4D97-AF65-F5344CB8AC3E}">
        <p14:creationId xmlns:p14="http://schemas.microsoft.com/office/powerpoint/2010/main" val="149210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C41-84EC-4FBE-85C0-9405AF57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temperatures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0371-4846-4718-A7EB-DD439FC9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2489982"/>
            <a:ext cx="10592971" cy="3812344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sym typeface="Euclid Symbol" panose="05050102010706020507" pitchFamily="18" charset="2"/>
              </a:rPr>
              <a:t>Outer space is at 2.7 K</a:t>
            </a:r>
          </a:p>
          <a:p>
            <a:r>
              <a:rPr lang="en-US" sz="2600" b="1" dirty="0">
                <a:sym typeface="Euclid Symbol" panose="05050102010706020507" pitchFamily="18" charset="2"/>
              </a:rPr>
              <a:t>In 2014, an international group of scientists in Italy recorded the temperature of a 1 m</a:t>
            </a:r>
            <a:r>
              <a:rPr lang="en-US" sz="2600" b="1" baseline="30000" dirty="0">
                <a:sym typeface="Euclid Symbol" panose="05050102010706020507" pitchFamily="18" charset="2"/>
              </a:rPr>
              <a:t>3</a:t>
            </a:r>
            <a:r>
              <a:rPr lang="en-US" sz="2600" b="1" dirty="0">
                <a:sym typeface="Euclid Symbol" panose="05050102010706020507" pitchFamily="18" charset="2"/>
              </a:rPr>
              <a:t> block of copper at 0.006 K</a:t>
            </a:r>
            <a:r>
              <a:rPr lang="en-US" sz="3400" b="1" dirty="0">
                <a:sym typeface="Euclid Symbol" panose="05050102010706020507" pitchFamily="18" charset="2"/>
              </a:rPr>
              <a:t>.</a:t>
            </a:r>
          </a:p>
          <a:p>
            <a:r>
              <a:rPr lang="en-US" sz="2600" b="1" dirty="0">
                <a:sym typeface="Euclid Symbol" panose="05050102010706020507" pitchFamily="18" charset="2"/>
              </a:rPr>
              <a:t>In 2003, MIT recorded the temperature of a gas sample at 0.5 </a:t>
            </a:r>
            <a:r>
              <a:rPr lang="en-US" sz="2600" b="1" dirty="0" err="1">
                <a:sym typeface="Euclid Symbol" panose="05050102010706020507" pitchFamily="18" charset="2"/>
              </a:rPr>
              <a:t>nK</a:t>
            </a:r>
            <a:r>
              <a:rPr lang="en-US" sz="3400" b="1" dirty="0">
                <a:sym typeface="Euclid Symbol" panose="05050102010706020507" pitchFamily="18" charset="2"/>
              </a:rPr>
              <a:t>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Highest temperature achieved by man is about 5.5 x 10</a:t>
            </a:r>
            <a:r>
              <a:rPr lang="en-US" sz="2400" b="1" baseline="30000" dirty="0">
                <a:sym typeface="Euclid Symbol" panose="05050102010706020507" pitchFamily="18" charset="2"/>
              </a:rPr>
              <a:t>12</a:t>
            </a:r>
            <a:r>
              <a:rPr lang="en-US" sz="2400" b="1" dirty="0">
                <a:sym typeface="Euclid Symbol" panose="05050102010706020507" pitchFamily="18" charset="2"/>
              </a:rPr>
              <a:t> K by the CERN Large Hadron Collider.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Highest temperature known is estimated to be about 10</a:t>
            </a:r>
            <a:r>
              <a:rPr lang="en-US" sz="2400" b="1" baseline="30000" dirty="0">
                <a:sym typeface="Euclid Symbol" panose="05050102010706020507" pitchFamily="18" charset="2"/>
              </a:rPr>
              <a:t>32</a:t>
            </a:r>
            <a:r>
              <a:rPr lang="en-US" sz="2400" b="1" dirty="0">
                <a:sym typeface="Euclid Symbol" panose="05050102010706020507" pitchFamily="18" charset="2"/>
              </a:rPr>
              <a:t> K, within the Big Bang.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Above 1.42 x 10</a:t>
            </a:r>
            <a:r>
              <a:rPr lang="en-US" sz="2400" b="1" baseline="30000" dirty="0">
                <a:sym typeface="Euclid Symbol" panose="05050102010706020507" pitchFamily="18" charset="2"/>
              </a:rPr>
              <a:t>33</a:t>
            </a:r>
            <a:r>
              <a:rPr lang="en-US" sz="2400" b="1" dirty="0">
                <a:sym typeface="Euclid Symbol" panose="05050102010706020507" pitchFamily="18" charset="2"/>
              </a:rPr>
              <a:t> K, the Planck temperature, conventional physics fails.</a:t>
            </a:r>
            <a:endParaRPr lang="en-US" sz="2400" b="1" dirty="0"/>
          </a:p>
          <a:p>
            <a:r>
              <a:rPr lang="en-US" dirty="0">
                <a:hlinkClick r:id="rId2"/>
              </a:rPr>
              <a:t>https://www.bbc.com/future/bespoke/20131218-temperature/assets/images/temperature.png</a:t>
            </a:r>
            <a:r>
              <a:rPr lang="en-US" dirty="0"/>
              <a:t>  </a:t>
            </a:r>
            <a:r>
              <a:rPr lang="en-US" sz="2400" b="1" dirty="0"/>
              <a:t>Infographic of magnitudes of temperatures for elements, man, universe </a:t>
            </a:r>
            <a:r>
              <a:rPr lang="en-US" sz="2400" b="1" dirty="0" err="1"/>
              <a:t>etc</a:t>
            </a:r>
            <a:r>
              <a:rPr lang="en-US" sz="2400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8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8" y="2221114"/>
            <a:ext cx="11205556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Measuring temperature requires</a:t>
            </a:r>
          </a:p>
          <a:p>
            <a:pPr lvl="1"/>
            <a:r>
              <a:rPr lang="en-US" sz="2000" b="1" dirty="0"/>
              <a:t>A) </a:t>
            </a:r>
            <a:r>
              <a:rPr lang="en-US" sz="2000" b="1" u="sng" dirty="0"/>
              <a:t>a standard</a:t>
            </a:r>
            <a:r>
              <a:rPr lang="en-US" sz="2000" b="1" dirty="0"/>
              <a:t>: boiling and freezing points of water at 1 </a:t>
            </a:r>
            <a:r>
              <a:rPr lang="en-US" sz="2000" b="1" dirty="0" err="1"/>
              <a:t>atm</a:t>
            </a:r>
            <a:r>
              <a:rPr lang="en-US" sz="2000" b="1" dirty="0"/>
              <a:t> OR absolute zero.</a:t>
            </a:r>
          </a:p>
          <a:p>
            <a:pPr lvl="1"/>
            <a:r>
              <a:rPr lang="en-US" sz="2000" b="1" dirty="0"/>
              <a:t>B) </a:t>
            </a:r>
            <a:r>
              <a:rPr lang="en-US" sz="2000" b="1" u="sng" dirty="0"/>
              <a:t>a unit</a:t>
            </a:r>
            <a:r>
              <a:rPr lang="en-US" sz="2000" b="1" dirty="0"/>
              <a:t>: Kelvin (must use with </a:t>
            </a:r>
            <a:r>
              <a:rPr lang="en-US" sz="2000" b="1" dirty="0" err="1"/>
              <a:t>mult</a:t>
            </a:r>
            <a:r>
              <a:rPr lang="en-US" sz="2000" b="1" dirty="0"/>
              <a:t>/div) or Celsius (may use if only using differences) </a:t>
            </a:r>
          </a:p>
          <a:p>
            <a:pPr lvl="1"/>
            <a:r>
              <a:rPr lang="en-US" sz="2000" b="1" dirty="0"/>
              <a:t>C) </a:t>
            </a:r>
            <a:r>
              <a:rPr lang="en-US" sz="2000" b="1" u="sng" dirty="0"/>
              <a:t>a thermometer</a:t>
            </a:r>
            <a:r>
              <a:rPr lang="en-US" sz="2000" b="1" dirty="0"/>
              <a:t>, that </a:t>
            </a:r>
          </a:p>
          <a:p>
            <a:pPr lvl="2"/>
            <a:r>
              <a:rPr lang="en-US" sz="2000" b="1" dirty="0"/>
              <a:t>uses a substance that has a linear coefficient of expansion with thermal energy</a:t>
            </a:r>
          </a:p>
          <a:p>
            <a:pPr lvl="2"/>
            <a:r>
              <a:rPr lang="en-US" sz="2000" b="1" dirty="0"/>
              <a:t> is calibrated</a:t>
            </a:r>
          </a:p>
          <a:p>
            <a:pPr lvl="2"/>
            <a:r>
              <a:rPr lang="en-US" sz="2000" b="1" dirty="0"/>
              <a:t> is in thermal equilibrium with the item whose temperature you wish to measure.</a:t>
            </a:r>
          </a:p>
        </p:txBody>
      </p:sp>
    </p:spTree>
    <p:extLst>
      <p:ext uri="{BB962C8B-B14F-4D97-AF65-F5344CB8AC3E}">
        <p14:creationId xmlns:p14="http://schemas.microsoft.com/office/powerpoint/2010/main" val="301653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14183"/>
            <a:ext cx="8761412" cy="3416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Three common temperature scales:</a:t>
            </a:r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32615"/>
              </p:ext>
            </p:extLst>
          </p:nvPr>
        </p:nvGraphicFramePr>
        <p:xfrm>
          <a:off x="838198" y="2842371"/>
          <a:ext cx="812144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B.P of water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373.15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72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Body Temp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98.6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37.0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310.15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Room Temp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293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M.P.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of water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273.15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Absolute Zero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– 459.7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– 273.15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 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20728"/>
              </p:ext>
            </p:extLst>
          </p:nvPr>
        </p:nvGraphicFramePr>
        <p:xfrm>
          <a:off x="9392280" y="3481668"/>
          <a:ext cx="1913439" cy="4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280" y="3481668"/>
                        <a:ext cx="1913439" cy="4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57179"/>
              </p:ext>
            </p:extLst>
          </p:nvPr>
        </p:nvGraphicFramePr>
        <p:xfrm>
          <a:off x="9276402" y="3938006"/>
          <a:ext cx="2145194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02" y="3938006"/>
                        <a:ext cx="2145194" cy="822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23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562353" cy="706964"/>
          </a:xfrm>
        </p:spPr>
        <p:txBody>
          <a:bodyPr/>
          <a:lstStyle/>
          <a:p>
            <a:r>
              <a:rPr lang="en-US" dirty="0"/>
              <a:t>Heat vs Thermal energy vs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19" y="2603500"/>
            <a:ext cx="10542494" cy="34163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Temperature </a:t>
            </a:r>
            <a:r>
              <a:rPr lang="en-US" sz="2400" b="1" dirty="0"/>
              <a:t> is a measure that is proportional to the </a:t>
            </a:r>
            <a:r>
              <a:rPr lang="en-US" sz="2400" b="1" u="sng" dirty="0"/>
              <a:t>average kinetic energy</a:t>
            </a:r>
            <a:r>
              <a:rPr lang="en-US" sz="2400" b="1" dirty="0"/>
              <a:t> of the motion of particles within a substance. (Kelvin)</a:t>
            </a:r>
          </a:p>
          <a:p>
            <a:r>
              <a:rPr lang="en-US" sz="2400" b="1" u="sng" dirty="0"/>
              <a:t>Thermal energy </a:t>
            </a:r>
            <a:r>
              <a:rPr lang="en-US" sz="2400" b="1" dirty="0"/>
              <a:t>is the </a:t>
            </a:r>
            <a:r>
              <a:rPr lang="en-US" sz="2400" b="1" u="sng" dirty="0"/>
              <a:t>kinetic energy </a:t>
            </a:r>
            <a:r>
              <a:rPr lang="en-US" sz="2400" b="1" dirty="0"/>
              <a:t>of the particles in a substance. (Joules)</a:t>
            </a:r>
            <a:endParaRPr lang="en-US" sz="2400" b="1" u="sng" dirty="0"/>
          </a:p>
          <a:p>
            <a:r>
              <a:rPr lang="en-US" sz="2400" b="1" u="sng" dirty="0"/>
              <a:t>Heat is the transfer of thermal energy </a:t>
            </a:r>
            <a:r>
              <a:rPr lang="en-US" sz="2400" b="1" dirty="0"/>
              <a:t>from one object to another, or between a system and its environment. (Joules)</a:t>
            </a:r>
          </a:p>
          <a:p>
            <a:r>
              <a:rPr lang="en-US" sz="2400" b="1" dirty="0"/>
              <a:t>Heat always </a:t>
            </a:r>
            <a:r>
              <a:rPr lang="en-US" sz="2400" b="1" u="sng" dirty="0"/>
              <a:t>flows from a high temperature to a low temperature</a:t>
            </a:r>
            <a:r>
              <a:rPr lang="en-US" sz="2400" b="1" dirty="0"/>
              <a:t> object, until they come into </a:t>
            </a:r>
            <a:r>
              <a:rPr lang="en-US" sz="2400" b="1" u="sng" dirty="0"/>
              <a:t>thermal equilibrium and have the same temperature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3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91706" cy="706964"/>
          </a:xfrm>
        </p:spPr>
        <p:txBody>
          <a:bodyPr/>
          <a:lstStyle/>
          <a:p>
            <a:r>
              <a:rPr lang="en-US" dirty="0"/>
              <a:t>Change in energy for a system…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b="1" dirty="0"/>
                  <a:t>Positive work, W</a:t>
                </a:r>
                <a:r>
                  <a:rPr lang="en-US" sz="2600" b="1" baseline="-25000" dirty="0"/>
                  <a:t>in</a:t>
                </a:r>
                <a:endParaRPr lang="en-US" sz="2600" b="1" dirty="0"/>
              </a:p>
              <a:p>
                <a:pPr lvl="1"/>
                <a:r>
                  <a:rPr lang="en-US" sz="2200" b="1" dirty="0"/>
                  <a:t>Adds to the energy of a system.</a:t>
                </a:r>
              </a:p>
              <a:p>
                <a:r>
                  <a:rPr lang="en-US" sz="2600" b="1" dirty="0"/>
                  <a:t>Negative work, </a:t>
                </a:r>
                <a:r>
                  <a:rPr lang="en-US" sz="2600" b="1" dirty="0" err="1"/>
                  <a:t>W</a:t>
                </a:r>
                <a:r>
                  <a:rPr lang="en-US" sz="2600" b="1" baseline="-25000" dirty="0" err="1"/>
                  <a:t>out</a:t>
                </a:r>
                <a:endParaRPr lang="en-US" sz="2600" b="1" dirty="0"/>
              </a:p>
              <a:p>
                <a:pPr lvl="1"/>
                <a:r>
                  <a:rPr lang="en-US" sz="2200" b="1" dirty="0"/>
                  <a:t>Removes energy from a system </a:t>
                </a:r>
              </a:p>
              <a:p>
                <a:r>
                  <a:rPr lang="en-US" sz="2600" b="1" dirty="0"/>
                  <a:t>Positive Heat, Q</a:t>
                </a:r>
                <a:r>
                  <a:rPr lang="en-US" sz="2600" b="1" baseline="-25000" dirty="0"/>
                  <a:t>in</a:t>
                </a:r>
              </a:p>
              <a:p>
                <a:pPr lvl="1"/>
                <a:r>
                  <a:rPr lang="en-US" sz="2200" b="1" dirty="0"/>
                  <a:t>Adds to the energy of a system</a:t>
                </a:r>
                <a:r>
                  <a:rPr lang="en-US" sz="2600" b="1" dirty="0"/>
                  <a:t>.</a:t>
                </a:r>
              </a:p>
              <a:p>
                <a:r>
                  <a:rPr lang="en-US" sz="2600" b="1" dirty="0"/>
                  <a:t>Negative Heat,  </a:t>
                </a:r>
                <a:r>
                  <a:rPr lang="en-US" sz="2600" b="1" dirty="0" err="1"/>
                  <a:t>Q</a:t>
                </a:r>
                <a:r>
                  <a:rPr lang="en-US" sz="2600" b="1" baseline="-25000" dirty="0" err="1"/>
                  <a:t>out</a:t>
                </a:r>
                <a:endParaRPr lang="en-US" sz="2600" b="1" dirty="0"/>
              </a:p>
              <a:p>
                <a:pPr lvl="1"/>
                <a:r>
                  <a:rPr lang="en-US" sz="2200" b="1" dirty="0"/>
                  <a:t>Removes energy from a system </a:t>
                </a:r>
                <a:r>
                  <a:rPr lang="en-US" sz="1800" b="1" dirty="0"/>
                  <a:t>			</a:t>
                </a:r>
                <a:r>
                  <a:rPr lang="en-US" sz="2000" b="1" dirty="0"/>
                  <a:t>Overall: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800" b="1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408651"/>
                <a:ext cx="10409236" cy="4025900"/>
              </a:xfrm>
              <a:blipFill>
                <a:blip r:embed="rId5"/>
                <a:stretch>
                  <a:fillRect l="-585" t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8" y="1989551"/>
            <a:ext cx="4363291" cy="3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41895</TotalTime>
  <Words>1833</Words>
  <Application>Microsoft Office PowerPoint</Application>
  <PresentationFormat>Widescreen</PresentationFormat>
  <Paragraphs>215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Symbol</vt:lpstr>
      <vt:lpstr>Wingdings 3</vt:lpstr>
      <vt:lpstr>Ion Boardroom</vt:lpstr>
      <vt:lpstr>Equation</vt:lpstr>
      <vt:lpstr>Physics 2 – Feb 28, 2019</vt:lpstr>
      <vt:lpstr>States of Matter – atomic description</vt:lpstr>
      <vt:lpstr>Kinetic Theory of Matter</vt:lpstr>
      <vt:lpstr>Temperature (Kelvin)</vt:lpstr>
      <vt:lpstr>Extreme temperatures</vt:lpstr>
      <vt:lpstr>Measuring Temperature</vt:lpstr>
      <vt:lpstr>Temperature Scales</vt:lpstr>
      <vt:lpstr>Heat vs Thermal energy vs Temperature</vt:lpstr>
      <vt:lpstr>Change in energy for a system… again</vt:lpstr>
      <vt:lpstr>Exothermic process</vt:lpstr>
      <vt:lpstr>Endothermic process</vt:lpstr>
      <vt:lpstr>Measuring heat</vt:lpstr>
      <vt:lpstr>Heat Capacity</vt:lpstr>
      <vt:lpstr>Change in Temperature</vt:lpstr>
      <vt:lpstr>Calculating Heat, q</vt:lpstr>
      <vt:lpstr>Heat Calculations 1 </vt:lpstr>
      <vt:lpstr>Heat Calculations 2</vt:lpstr>
      <vt:lpstr>Heat calculations 2</vt:lpstr>
      <vt:lpstr>Heat Calculations 2</vt:lpstr>
      <vt:lpstr>Phase Changes</vt:lpstr>
      <vt:lpstr>Heating Curve</vt:lpstr>
      <vt:lpstr>Heat during Phase changes</vt:lpstr>
      <vt:lpstr>Calorimetry (method of mixtures)</vt:lpstr>
      <vt:lpstr>Calorimetry problem Ex: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412</cp:revision>
  <dcterms:created xsi:type="dcterms:W3CDTF">2015-08-11T02:33:52Z</dcterms:created>
  <dcterms:modified xsi:type="dcterms:W3CDTF">2020-01-27T11:07:49Z</dcterms:modified>
</cp:coreProperties>
</file>